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6" r:id="rId5"/>
    <p:sldMasterId id="2147483665" r:id="rId6"/>
    <p:sldMasterId id="214748367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42" roundtripDataSignature="AMtx7mjqUNG5Bi3zndPTHgBN0IM9To/z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2.xml"/><Relationship Id="rId20" Type="http://schemas.openxmlformats.org/officeDocument/2006/relationships/slide" Target="slides/slide12.xml"/><Relationship Id="rId42" Type="http://customschemas.google.com/relationships/presentationmetadata" Target="metadata"/><Relationship Id="rId41" Type="http://schemas.openxmlformats.org/officeDocument/2006/relationships/slide" Target="slides/slide33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33" Type="http://schemas.openxmlformats.org/officeDocument/2006/relationships/slide" Target="slides/slide25.xml"/><Relationship Id="rId10" Type="http://schemas.openxmlformats.org/officeDocument/2006/relationships/slide" Target="slides/slide2.xml"/><Relationship Id="rId32" Type="http://schemas.openxmlformats.org/officeDocument/2006/relationships/slide" Target="slides/slide24.xml"/><Relationship Id="rId13" Type="http://schemas.openxmlformats.org/officeDocument/2006/relationships/slide" Target="slides/slide5.xml"/><Relationship Id="rId35" Type="http://schemas.openxmlformats.org/officeDocument/2006/relationships/slide" Target="slides/slide27.xml"/><Relationship Id="rId12" Type="http://schemas.openxmlformats.org/officeDocument/2006/relationships/slide" Target="slides/slide4.xml"/><Relationship Id="rId34" Type="http://schemas.openxmlformats.org/officeDocument/2006/relationships/slide" Target="slides/slide26.xml"/><Relationship Id="rId15" Type="http://schemas.openxmlformats.org/officeDocument/2006/relationships/slide" Target="slides/slide7.xml"/><Relationship Id="rId37" Type="http://schemas.openxmlformats.org/officeDocument/2006/relationships/slide" Target="slides/slide29.xml"/><Relationship Id="rId14" Type="http://schemas.openxmlformats.org/officeDocument/2006/relationships/slide" Target="slides/slide6.xml"/><Relationship Id="rId36" Type="http://schemas.openxmlformats.org/officeDocument/2006/relationships/slide" Target="slides/slide28.xml"/><Relationship Id="rId17" Type="http://schemas.openxmlformats.org/officeDocument/2006/relationships/slide" Target="slides/slide9.xml"/><Relationship Id="rId39" Type="http://schemas.openxmlformats.org/officeDocument/2006/relationships/slide" Target="slides/slide31.xml"/><Relationship Id="rId16" Type="http://schemas.openxmlformats.org/officeDocument/2006/relationships/slide" Target="slides/slide8.xml"/><Relationship Id="rId38" Type="http://schemas.openxmlformats.org/officeDocument/2006/relationships/slide" Target="slides/slide30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9d780e9789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9d780e978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221665c3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g11221665c35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221665c3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g11221665c35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1221665c3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11221665c35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221665c3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6" name="Google Shape;186;g11221665c35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1221665c3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g11221665c35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1221665c3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g11221665c35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1221665c3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g11221665c35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1221665c3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g11221665c35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1221665c3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g11221665c35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1221665c3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g11221665c35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1221665c35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1221665c3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1221665c35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11221665c3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1221665c35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1221665c3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1221665c35_0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1221665c3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1221665c35_0_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1221665c35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1221665c35_0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1221665c3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1221665c35_0_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1221665c3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1221665c35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1221665c3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1221665c35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1221665c3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1221665c35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1221665c35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1221665c35_1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1221665c35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1221665c35_1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1221665c35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1221665c35_1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1221665c35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1221665c35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1221665c35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1221665c35_1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11221665c35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1221665c35_1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1221665c35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f884b36aa1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9" name="Google Shape;329;gf884b36aa1_0_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4" name="Google Shape;1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/>
          <p:nvPr>
            <p:ph type="title"/>
          </p:nvPr>
        </p:nvSpPr>
        <p:spPr>
          <a:xfrm>
            <a:off x="628650" y="1925905"/>
            <a:ext cx="7886700" cy="979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" type="body"/>
          </p:nvPr>
        </p:nvSpPr>
        <p:spPr>
          <a:xfrm>
            <a:off x="628650" y="2905041"/>
            <a:ext cx="7886700" cy="3754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0" name="Google Shape;20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623888" y="4589463"/>
            <a:ext cx="7886700" cy="2062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24" name="Google Shape;24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PJS Presentation">
  <p:cSld name="MPJS Presentati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5"/>
          <p:cNvSpPr txBox="1"/>
          <p:nvPr>
            <p:ph idx="1" type="body"/>
          </p:nvPr>
        </p:nvSpPr>
        <p:spPr>
          <a:xfrm>
            <a:off x="6286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2" type="body"/>
          </p:nvPr>
        </p:nvSpPr>
        <p:spPr>
          <a:xfrm>
            <a:off x="46291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8" name="Google Shape;28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1" name="Google Shape;31;p26"/>
          <p:cNvSpPr txBox="1"/>
          <p:nvPr>
            <p:ph idx="2" type="body"/>
          </p:nvPr>
        </p:nvSpPr>
        <p:spPr>
          <a:xfrm>
            <a:off x="629842" y="2505075"/>
            <a:ext cx="3868340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" name="Google Shape;33;p26"/>
          <p:cNvSpPr txBox="1"/>
          <p:nvPr>
            <p:ph idx="4" type="body"/>
          </p:nvPr>
        </p:nvSpPr>
        <p:spPr>
          <a:xfrm>
            <a:off x="4629150" y="2505075"/>
            <a:ext cx="3887391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4" name="Google Shape;34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2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49" name="Google Shape;49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3"/>
          <p:cNvSpPr txBox="1"/>
          <p:nvPr>
            <p:ph type="title"/>
          </p:nvPr>
        </p:nvSpPr>
        <p:spPr>
          <a:xfrm>
            <a:off x="628650" y="1925905"/>
            <a:ext cx="7886700" cy="979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3"/>
          <p:cNvSpPr txBox="1"/>
          <p:nvPr>
            <p:ph idx="1" type="body"/>
          </p:nvPr>
        </p:nvSpPr>
        <p:spPr>
          <a:xfrm>
            <a:off x="628650" y="2905041"/>
            <a:ext cx="7886700" cy="3754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53" name="Google Shape;53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4"/>
          <p:cNvSpPr txBox="1"/>
          <p:nvPr>
            <p:ph idx="1" type="body"/>
          </p:nvPr>
        </p:nvSpPr>
        <p:spPr>
          <a:xfrm>
            <a:off x="623888" y="4589463"/>
            <a:ext cx="7886700" cy="2062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57" name="Google Shape;57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PJS Presentation">
  <p:cSld name="MPJS Presentation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5"/>
          <p:cNvSpPr txBox="1"/>
          <p:nvPr>
            <p:ph idx="1" type="body"/>
          </p:nvPr>
        </p:nvSpPr>
        <p:spPr>
          <a:xfrm>
            <a:off x="6286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55"/>
          <p:cNvSpPr txBox="1"/>
          <p:nvPr>
            <p:ph idx="2" type="body"/>
          </p:nvPr>
        </p:nvSpPr>
        <p:spPr>
          <a:xfrm>
            <a:off x="46291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1" name="Google Shape;61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4" name="Google Shape;64;p56"/>
          <p:cNvSpPr txBox="1"/>
          <p:nvPr>
            <p:ph idx="2" type="body"/>
          </p:nvPr>
        </p:nvSpPr>
        <p:spPr>
          <a:xfrm>
            <a:off x="629842" y="2505075"/>
            <a:ext cx="3868340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5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56"/>
          <p:cNvSpPr txBox="1"/>
          <p:nvPr>
            <p:ph idx="4" type="body"/>
          </p:nvPr>
        </p:nvSpPr>
        <p:spPr>
          <a:xfrm>
            <a:off x="4629150" y="2505075"/>
            <a:ext cx="3887391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7" name="Google Shape;67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81" name="Google Shape;81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9"/>
          <p:cNvSpPr txBox="1"/>
          <p:nvPr>
            <p:ph type="title"/>
          </p:nvPr>
        </p:nvSpPr>
        <p:spPr>
          <a:xfrm>
            <a:off x="628650" y="1925905"/>
            <a:ext cx="7886700" cy="979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9"/>
          <p:cNvSpPr txBox="1"/>
          <p:nvPr>
            <p:ph idx="1" type="body"/>
          </p:nvPr>
        </p:nvSpPr>
        <p:spPr>
          <a:xfrm>
            <a:off x="628650" y="2905041"/>
            <a:ext cx="7886700" cy="3754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5" name="Google Shape;85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0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0"/>
          <p:cNvSpPr txBox="1"/>
          <p:nvPr>
            <p:ph idx="1" type="body"/>
          </p:nvPr>
        </p:nvSpPr>
        <p:spPr>
          <a:xfrm>
            <a:off x="623888" y="4589463"/>
            <a:ext cx="7886700" cy="2062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89" name="Google Shape;8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PJS Presentation">
  <p:cSld name="MPJS Presenta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1"/>
          <p:cNvSpPr txBox="1"/>
          <p:nvPr>
            <p:ph idx="1" type="body"/>
          </p:nvPr>
        </p:nvSpPr>
        <p:spPr>
          <a:xfrm>
            <a:off x="6286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31"/>
          <p:cNvSpPr txBox="1"/>
          <p:nvPr>
            <p:ph idx="2" type="body"/>
          </p:nvPr>
        </p:nvSpPr>
        <p:spPr>
          <a:xfrm>
            <a:off x="46291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3" name="Google Shape;9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2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6" name="Google Shape;96;p32"/>
          <p:cNvSpPr txBox="1"/>
          <p:nvPr>
            <p:ph idx="2" type="body"/>
          </p:nvPr>
        </p:nvSpPr>
        <p:spPr>
          <a:xfrm>
            <a:off x="629842" y="2505075"/>
            <a:ext cx="3868340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32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8" name="Google Shape;98;p32"/>
          <p:cNvSpPr txBox="1"/>
          <p:nvPr>
            <p:ph idx="4" type="body"/>
          </p:nvPr>
        </p:nvSpPr>
        <p:spPr>
          <a:xfrm>
            <a:off x="4629150" y="2505075"/>
            <a:ext cx="3887391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9" name="Google Shape;99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6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6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13" name="Google Shape;113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7"/>
          <p:cNvSpPr txBox="1"/>
          <p:nvPr>
            <p:ph type="title"/>
          </p:nvPr>
        </p:nvSpPr>
        <p:spPr>
          <a:xfrm>
            <a:off x="628650" y="1925905"/>
            <a:ext cx="7886700" cy="979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47"/>
          <p:cNvSpPr txBox="1"/>
          <p:nvPr>
            <p:ph idx="1" type="body"/>
          </p:nvPr>
        </p:nvSpPr>
        <p:spPr>
          <a:xfrm>
            <a:off x="628650" y="2905041"/>
            <a:ext cx="7886700" cy="3754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7" name="Google Shape;117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8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48"/>
          <p:cNvSpPr txBox="1"/>
          <p:nvPr>
            <p:ph idx="1" type="body"/>
          </p:nvPr>
        </p:nvSpPr>
        <p:spPr>
          <a:xfrm>
            <a:off x="623888" y="4589463"/>
            <a:ext cx="7886700" cy="2062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121" name="Google Shape;121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PJS Presentation">
  <p:cSld name="MPJS Presentation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9"/>
          <p:cNvSpPr txBox="1"/>
          <p:nvPr>
            <p:ph idx="1" type="body"/>
          </p:nvPr>
        </p:nvSpPr>
        <p:spPr>
          <a:xfrm>
            <a:off x="6286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49"/>
          <p:cNvSpPr txBox="1"/>
          <p:nvPr>
            <p:ph idx="2" type="body"/>
          </p:nvPr>
        </p:nvSpPr>
        <p:spPr>
          <a:xfrm>
            <a:off x="4629150" y="2072889"/>
            <a:ext cx="3886200" cy="453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25" name="Google Shape;125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0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8" name="Google Shape;128;p50"/>
          <p:cNvSpPr txBox="1"/>
          <p:nvPr>
            <p:ph idx="2" type="body"/>
          </p:nvPr>
        </p:nvSpPr>
        <p:spPr>
          <a:xfrm>
            <a:off x="629842" y="2505075"/>
            <a:ext cx="3868340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50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0" name="Google Shape;130;p50"/>
          <p:cNvSpPr txBox="1"/>
          <p:nvPr>
            <p:ph idx="4" type="body"/>
          </p:nvPr>
        </p:nvSpPr>
        <p:spPr>
          <a:xfrm>
            <a:off x="4629150" y="2505075"/>
            <a:ext cx="3887391" cy="416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31" name="Google Shape;131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3813"/>
            <a:ext cx="9144000" cy="20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5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theme" Target="../theme/theme2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20850">
              <a:srgbClr val="FFFFFF"/>
            </a:gs>
            <a:gs pos="50000">
              <a:schemeClr val="lt1"/>
            </a:gs>
            <a:gs pos="100000">
              <a:srgbClr val="F3F6FB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20850">
              <a:srgbClr val="FFFFFF"/>
            </a:gs>
            <a:gs pos="50000">
              <a:schemeClr val="lt1"/>
            </a:gs>
            <a:gs pos="100000">
              <a:srgbClr val="F3F6FB"/>
            </a:gs>
          </a:gsLst>
          <a:lin ang="5400000" scaled="0"/>
        </a:gra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20850">
              <a:srgbClr val="FFFFFF"/>
            </a:gs>
            <a:gs pos="50000">
              <a:schemeClr val="lt1"/>
            </a:gs>
            <a:gs pos="100000">
              <a:srgbClr val="F3F6FB"/>
            </a:gs>
          </a:gsLst>
          <a:lin ang="5400000" scaled="0"/>
        </a:gra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20850">
              <a:srgbClr val="FFFFFF"/>
            </a:gs>
            <a:gs pos="50000">
              <a:schemeClr val="lt1"/>
            </a:gs>
            <a:gs pos="100000">
              <a:srgbClr val="F3F6FB"/>
            </a:gs>
          </a:gsLst>
          <a:lin ang="5400000" scaled="0"/>
        </a:gra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Relationship Id="rId4" Type="http://schemas.openxmlformats.org/officeDocument/2006/relationships/hyperlink" Target="mailto:year3@mpjs.eriding.net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thirdspacelearning.com/blog/how-to-teach-fractions-for-kids/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"/>
          <p:cNvSpPr txBox="1"/>
          <p:nvPr/>
        </p:nvSpPr>
        <p:spPr>
          <a:xfrm>
            <a:off x="217950" y="2310225"/>
            <a:ext cx="86598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b="0" i="0" lang="en-GB" sz="6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Maths workshop</a:t>
            </a:r>
            <a:endParaRPr b="0" i="0" sz="6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b="0" i="0" lang="en-GB" sz="6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GB" sz="640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en-GB" sz="6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GB" sz="6400">
                <a:latin typeface="Calibri"/>
                <a:ea typeface="Calibri"/>
                <a:cs typeface="Calibri"/>
                <a:sym typeface="Calibri"/>
              </a:rPr>
              <a:t>02</a:t>
            </a:r>
            <a:r>
              <a:rPr b="0" i="0" lang="en-GB" sz="6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.2</a:t>
            </a:r>
            <a:r>
              <a:rPr lang="en-GB" sz="6400"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6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4200">
                <a:latin typeface="Calibri"/>
                <a:ea typeface="Calibri"/>
                <a:cs typeface="Calibri"/>
                <a:sym typeface="Calibri"/>
              </a:rPr>
              <a:t>Fractions</a:t>
            </a:r>
            <a:endParaRPr b="0" i="0" sz="4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9d780e9789_1_0"/>
          <p:cNvSpPr txBox="1"/>
          <p:nvPr/>
        </p:nvSpPr>
        <p:spPr>
          <a:xfrm>
            <a:off x="581175" y="2586275"/>
            <a:ext cx="8020500" cy="3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t/>
            </a:r>
            <a:endParaRPr b="0" i="0" sz="46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9d780e9789_1_0"/>
          <p:cNvSpPr txBox="1"/>
          <p:nvPr/>
        </p:nvSpPr>
        <p:spPr>
          <a:xfrm>
            <a:off x="699900" y="2121325"/>
            <a:ext cx="77442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en-GB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How we teach maths at MPJS…</a:t>
            </a:r>
            <a:endParaRPr b="0" i="0" sz="4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0" i="0" sz="4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alibri"/>
              <a:buChar char="●"/>
            </a:pPr>
            <a:r>
              <a:rPr b="0" i="0" lang="en-GB" sz="3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White Rose Maths</a:t>
            </a:r>
            <a:endParaRPr b="0" i="0" sz="3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alibri"/>
              <a:buChar char="●"/>
            </a:pPr>
            <a:r>
              <a:rPr b="0" i="0" lang="en-GB" sz="3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Concrete, Pictorial, Abstract</a:t>
            </a:r>
            <a:endParaRPr b="0" i="0" sz="3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Calibri"/>
              <a:buChar char="●"/>
            </a:pPr>
            <a:r>
              <a:rPr b="0" i="0" lang="en-GB" sz="3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Fluency, reasoning, problem solving, mastery</a:t>
            </a:r>
            <a:endParaRPr b="0" i="0" sz="3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"/>
          <p:cNvSpPr/>
          <p:nvPr/>
        </p:nvSpPr>
        <p:spPr>
          <a:xfrm>
            <a:off x="151429" y="2060848"/>
            <a:ext cx="8712968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523075" y="2179450"/>
            <a:ext cx="8151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t/>
            </a:r>
            <a:endParaRPr b="0" i="0" sz="4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"/>
          <p:cNvSpPr txBox="1"/>
          <p:nvPr/>
        </p:nvSpPr>
        <p:spPr>
          <a:xfrm>
            <a:off x="479475" y="2281150"/>
            <a:ext cx="82092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300" u="sng">
                <a:latin typeface="Calibri"/>
                <a:ea typeface="Calibri"/>
                <a:cs typeface="Calibri"/>
                <a:sym typeface="Calibri"/>
              </a:rPr>
              <a:t>What is a fraction?</a:t>
            </a:r>
            <a:endParaRPr b="1" sz="33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Children and </a:t>
            </a: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adults</a:t>
            </a: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 often find fractions </a:t>
            </a: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difficult</a:t>
            </a: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 </a:t>
            </a:r>
            <a:endParaRPr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A fraction is a part of a whole.</a:t>
            </a:r>
            <a:endParaRPr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latin typeface="Calibri"/>
                <a:ea typeface="Calibri"/>
                <a:cs typeface="Calibri"/>
                <a:sym typeface="Calibri"/>
              </a:rPr>
              <a:t>A whole can be one thing or a group of things.</a:t>
            </a:r>
            <a:endParaRPr sz="3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"/>
          <p:cNvSpPr/>
          <p:nvPr/>
        </p:nvSpPr>
        <p:spPr>
          <a:xfrm>
            <a:off x="539552" y="2274838"/>
            <a:ext cx="7272808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3"/>
          <p:cNvSpPr txBox="1"/>
          <p:nvPr/>
        </p:nvSpPr>
        <p:spPr>
          <a:xfrm>
            <a:off x="377775" y="2150400"/>
            <a:ext cx="82239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 u="sng">
                <a:latin typeface="Calibri"/>
                <a:ea typeface="Calibri"/>
                <a:cs typeface="Calibri"/>
                <a:sym typeface="Calibri"/>
              </a:rPr>
              <a:t>Fractions vocabulary</a:t>
            </a:r>
            <a:endParaRPr b="1" sz="34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1" sz="34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125" y="2927550"/>
            <a:ext cx="8870301" cy="289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221665c35_0_2"/>
          <p:cNvSpPr/>
          <p:nvPr/>
        </p:nvSpPr>
        <p:spPr>
          <a:xfrm>
            <a:off x="539552" y="2274838"/>
            <a:ext cx="7272900" cy="39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11221665c35_0_2"/>
          <p:cNvSpPr txBox="1"/>
          <p:nvPr/>
        </p:nvSpPr>
        <p:spPr>
          <a:xfrm>
            <a:off x="377775" y="2150400"/>
            <a:ext cx="8223900" cy="6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 u="sng">
                <a:latin typeface="Calibri"/>
                <a:ea typeface="Calibri"/>
                <a:cs typeface="Calibri"/>
                <a:sym typeface="Calibri"/>
              </a:rPr>
              <a:t>Fractions vocabulary</a:t>
            </a:r>
            <a:endParaRPr b="1" sz="34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>
                <a:latin typeface="Calibri"/>
                <a:ea typeface="Calibri"/>
                <a:cs typeface="Calibri"/>
                <a:sym typeface="Calibri"/>
              </a:rPr>
              <a:t>Unit fraction</a:t>
            </a:r>
            <a:r>
              <a:rPr lang="en-GB" sz="3400">
                <a:latin typeface="Calibri"/>
                <a:ea typeface="Calibri"/>
                <a:cs typeface="Calibri"/>
                <a:sym typeface="Calibri"/>
              </a:rPr>
              <a:t>: a fraction that has 1 as its numerator. E.g. ¼ 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>
                <a:latin typeface="Calibri"/>
                <a:ea typeface="Calibri"/>
                <a:cs typeface="Calibri"/>
                <a:sym typeface="Calibri"/>
              </a:rPr>
              <a:t>Non-unit fraction</a:t>
            </a:r>
            <a:r>
              <a:rPr lang="en-GB" sz="3400">
                <a:latin typeface="Calibri"/>
                <a:ea typeface="Calibri"/>
                <a:cs typeface="Calibri"/>
                <a:sym typeface="Calibri"/>
              </a:rPr>
              <a:t>: a fraction that has a number greater than 1 as its numerator. E.g. ¾ 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1221665c35_0_8"/>
          <p:cNvSpPr/>
          <p:nvPr/>
        </p:nvSpPr>
        <p:spPr>
          <a:xfrm>
            <a:off x="539552" y="2274838"/>
            <a:ext cx="7272900" cy="39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11221665c35_0_8"/>
          <p:cNvSpPr txBox="1"/>
          <p:nvPr/>
        </p:nvSpPr>
        <p:spPr>
          <a:xfrm>
            <a:off x="377775" y="2005100"/>
            <a:ext cx="8223900" cy="7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 u="sng">
                <a:latin typeface="Calibri"/>
                <a:ea typeface="Calibri"/>
                <a:cs typeface="Calibri"/>
                <a:sym typeface="Calibri"/>
              </a:rPr>
              <a:t>Fractions vocabulary</a:t>
            </a:r>
            <a:endParaRPr b="1" sz="34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>
                <a:latin typeface="Calibri"/>
                <a:ea typeface="Calibri"/>
                <a:cs typeface="Calibri"/>
                <a:sym typeface="Calibri"/>
              </a:rPr>
              <a:t>Proper fraction</a:t>
            </a:r>
            <a:r>
              <a:rPr lang="en-GB" sz="3400">
                <a:latin typeface="Calibri"/>
                <a:ea typeface="Calibri"/>
                <a:cs typeface="Calibri"/>
                <a:sym typeface="Calibri"/>
              </a:rPr>
              <a:t>: a fraction where the numerator is smaller than the denominator. E.g. ⅚ 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>
                <a:latin typeface="Calibri"/>
                <a:ea typeface="Calibri"/>
                <a:cs typeface="Calibri"/>
                <a:sym typeface="Calibri"/>
              </a:rPr>
              <a:t>Improper fraction</a:t>
            </a:r>
            <a:r>
              <a:rPr lang="en-GB" sz="3400">
                <a:latin typeface="Calibri"/>
                <a:ea typeface="Calibri"/>
                <a:cs typeface="Calibri"/>
                <a:sym typeface="Calibri"/>
              </a:rPr>
              <a:t>: a fraction where the numerator is larger than the denominator. E.g. 7/5 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1221665c35_0_13"/>
          <p:cNvSpPr/>
          <p:nvPr/>
        </p:nvSpPr>
        <p:spPr>
          <a:xfrm>
            <a:off x="539552" y="2274838"/>
            <a:ext cx="7272900" cy="39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11221665c35_0_13"/>
          <p:cNvSpPr txBox="1"/>
          <p:nvPr/>
        </p:nvSpPr>
        <p:spPr>
          <a:xfrm>
            <a:off x="377775" y="2005100"/>
            <a:ext cx="8223900" cy="59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GB" sz="3400" u="sng">
                <a:latin typeface="Calibri"/>
                <a:ea typeface="Calibri"/>
                <a:cs typeface="Calibri"/>
                <a:sym typeface="Calibri"/>
              </a:rPr>
              <a:t>Fractions vocabulary</a:t>
            </a:r>
            <a:endParaRPr b="1" sz="34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400">
                <a:latin typeface="Calibri"/>
                <a:ea typeface="Calibri"/>
                <a:cs typeface="Calibri"/>
                <a:sym typeface="Calibri"/>
              </a:rPr>
              <a:t>Improper fractions can be converted to </a:t>
            </a:r>
            <a:r>
              <a:rPr b="1" lang="en-GB" sz="3400">
                <a:latin typeface="Calibri"/>
                <a:ea typeface="Calibri"/>
                <a:cs typeface="Calibri"/>
                <a:sym typeface="Calibri"/>
              </a:rPr>
              <a:t>mixed numbers</a:t>
            </a:r>
            <a:r>
              <a:rPr lang="en-GB" sz="3400">
                <a:latin typeface="Calibri"/>
                <a:ea typeface="Calibri"/>
                <a:cs typeface="Calibri"/>
                <a:sym typeface="Calibri"/>
              </a:rPr>
              <a:t> (a whole and a fraction)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GB" sz="3400">
                <a:latin typeface="Calibri"/>
                <a:ea typeface="Calibri"/>
                <a:cs typeface="Calibri"/>
                <a:sym typeface="Calibri"/>
              </a:rPr>
              <a:t>E.g. 7/5 can be converted to 1 whole and ⅖, written as 1 ⅖ 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"/>
          <p:cNvSpPr/>
          <p:nvPr/>
        </p:nvSpPr>
        <p:spPr>
          <a:xfrm>
            <a:off x="179500" y="1903375"/>
            <a:ext cx="8352900" cy="43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6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3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6"/>
          <p:cNvPicPr preferRelativeResize="0"/>
          <p:nvPr/>
        </p:nvPicPr>
        <p:blipFill rotWithShape="1">
          <a:blip r:embed="rId3">
            <a:alphaModFix/>
          </a:blip>
          <a:srcRect b="38419" l="20817" r="35486" t="21468"/>
          <a:stretch/>
        </p:blipFill>
        <p:spPr>
          <a:xfrm>
            <a:off x="951663" y="2866475"/>
            <a:ext cx="7424674" cy="383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221665c35_0_19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3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g11221665c35_0_19"/>
          <p:cNvPicPr preferRelativeResize="0"/>
          <p:nvPr/>
        </p:nvPicPr>
        <p:blipFill rotWithShape="1">
          <a:blip r:embed="rId3">
            <a:alphaModFix/>
          </a:blip>
          <a:srcRect b="20388" l="20781" r="35851" t="24714"/>
          <a:stretch/>
        </p:blipFill>
        <p:spPr>
          <a:xfrm>
            <a:off x="1787150" y="2895525"/>
            <a:ext cx="5376000" cy="382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1221665c35_0_27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4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g11221665c35_0_27"/>
          <p:cNvPicPr preferRelativeResize="0"/>
          <p:nvPr/>
        </p:nvPicPr>
        <p:blipFill rotWithShape="1">
          <a:blip r:embed="rId3">
            <a:alphaModFix/>
          </a:blip>
          <a:srcRect b="27251" l="19870" r="35628" t="27540"/>
          <a:stretch/>
        </p:blipFill>
        <p:spPr>
          <a:xfrm>
            <a:off x="1176900" y="2847825"/>
            <a:ext cx="6407573" cy="366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1221665c35_0_33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4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11221665c35_0_33"/>
          <p:cNvPicPr preferRelativeResize="0"/>
          <p:nvPr/>
        </p:nvPicPr>
        <p:blipFill rotWithShape="1">
          <a:blip r:embed="rId3">
            <a:alphaModFix/>
          </a:blip>
          <a:srcRect b="48061" l="19872" r="35398" t="27134"/>
          <a:stretch/>
        </p:blipFill>
        <p:spPr>
          <a:xfrm>
            <a:off x="920550" y="3273175"/>
            <a:ext cx="7486901" cy="233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1221665c35_0_39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5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g11221665c35_0_39"/>
          <p:cNvPicPr preferRelativeResize="0"/>
          <p:nvPr/>
        </p:nvPicPr>
        <p:blipFill rotWithShape="1">
          <a:blip r:embed="rId3">
            <a:alphaModFix/>
          </a:blip>
          <a:srcRect b="29673" l="19637" r="35404" t="22695"/>
          <a:stretch/>
        </p:blipFill>
        <p:spPr>
          <a:xfrm>
            <a:off x="1220500" y="2881000"/>
            <a:ext cx="6407573" cy="381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1221665c35_0_45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5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g11221665c35_0_45"/>
          <p:cNvPicPr preferRelativeResize="0"/>
          <p:nvPr/>
        </p:nvPicPr>
        <p:blipFill rotWithShape="1">
          <a:blip r:embed="rId3">
            <a:alphaModFix/>
          </a:blip>
          <a:srcRect b="31286" l="20323" r="36082" t="27943"/>
          <a:stretch/>
        </p:blipFill>
        <p:spPr>
          <a:xfrm>
            <a:off x="1460574" y="2953650"/>
            <a:ext cx="6123874" cy="322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1221665c35_0_51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6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g11221665c35_0_51"/>
          <p:cNvPicPr preferRelativeResize="0"/>
          <p:nvPr/>
        </p:nvPicPr>
        <p:blipFill rotWithShape="1">
          <a:blip r:embed="rId3">
            <a:alphaModFix/>
          </a:blip>
          <a:srcRect b="31286" l="19415" r="36307" t="20276"/>
          <a:stretch/>
        </p:blipFill>
        <p:spPr>
          <a:xfrm>
            <a:off x="1448112" y="2851950"/>
            <a:ext cx="6247776" cy="384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1221665c35_0_57"/>
          <p:cNvSpPr txBox="1"/>
          <p:nvPr/>
        </p:nvSpPr>
        <p:spPr>
          <a:xfrm>
            <a:off x="508550" y="2060850"/>
            <a:ext cx="8310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600">
                <a:latin typeface="Calibri"/>
                <a:ea typeface="Calibri"/>
                <a:cs typeface="Calibri"/>
                <a:sym typeface="Calibri"/>
              </a:rPr>
              <a:t>Fractions in Year 6</a:t>
            </a:r>
            <a:endParaRPr b="0" i="0" sz="3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g11221665c35_0_57"/>
          <p:cNvPicPr preferRelativeResize="0"/>
          <p:nvPr/>
        </p:nvPicPr>
        <p:blipFill rotWithShape="1">
          <a:blip r:embed="rId3">
            <a:alphaModFix/>
          </a:blip>
          <a:srcRect b="46223" l="19639" r="35856" t="25115"/>
          <a:stretch/>
        </p:blipFill>
        <p:spPr>
          <a:xfrm>
            <a:off x="929900" y="2953650"/>
            <a:ext cx="7359926" cy="2666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1221665c35_0_63"/>
          <p:cNvSpPr txBox="1"/>
          <p:nvPr/>
        </p:nvSpPr>
        <p:spPr>
          <a:xfrm>
            <a:off x="334175" y="2208500"/>
            <a:ext cx="8645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 u="sng">
                <a:latin typeface="Calibri"/>
                <a:ea typeface="Calibri"/>
                <a:cs typeface="Calibri"/>
                <a:sym typeface="Calibri"/>
              </a:rPr>
              <a:t>Equal parts</a:t>
            </a:r>
            <a:endParaRPr b="1" sz="24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Calibri"/>
                <a:ea typeface="Calibri"/>
                <a:cs typeface="Calibri"/>
                <a:sym typeface="Calibri"/>
              </a:rPr>
              <a:t>We would start work on fractions by looking at equal parts. Fractions consist of equal groups and children need to understand this.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g11221665c35_0_63"/>
          <p:cNvPicPr preferRelativeResize="0"/>
          <p:nvPr/>
        </p:nvPicPr>
        <p:blipFill rotWithShape="1">
          <a:blip r:embed="rId3">
            <a:alphaModFix/>
          </a:blip>
          <a:srcRect b="15985" l="17525" r="25501" t="19556"/>
          <a:stretch/>
        </p:blipFill>
        <p:spPr>
          <a:xfrm>
            <a:off x="334173" y="3870800"/>
            <a:ext cx="4441550" cy="282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11221665c35_0_63"/>
          <p:cNvPicPr preferRelativeResize="0"/>
          <p:nvPr/>
        </p:nvPicPr>
        <p:blipFill rotWithShape="1">
          <a:blip r:embed="rId4">
            <a:alphaModFix/>
          </a:blip>
          <a:srcRect b="28337" l="26591" r="38933" t="27557"/>
          <a:stretch/>
        </p:blipFill>
        <p:spPr>
          <a:xfrm>
            <a:off x="5051550" y="3784525"/>
            <a:ext cx="3927725" cy="282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1221665c35_0_69"/>
          <p:cNvSpPr txBox="1"/>
          <p:nvPr/>
        </p:nvSpPr>
        <p:spPr>
          <a:xfrm>
            <a:off x="-228600" y="2324750"/>
            <a:ext cx="32256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½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One half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2 equal parts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÷ 2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11221665c35_0_69"/>
          <p:cNvSpPr txBox="1"/>
          <p:nvPr/>
        </p:nvSpPr>
        <p:spPr>
          <a:xfrm>
            <a:off x="2757050" y="2324750"/>
            <a:ext cx="32256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¼ 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One quarter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4 equal parts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÷ 4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g11221665c35_0_69"/>
          <p:cNvSpPr txBox="1"/>
          <p:nvPr/>
        </p:nvSpPr>
        <p:spPr>
          <a:xfrm>
            <a:off x="5715000" y="2324750"/>
            <a:ext cx="31191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⅓ 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One third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3 equal parts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Calibri"/>
                <a:ea typeface="Calibri"/>
                <a:cs typeface="Calibri"/>
                <a:sym typeface="Calibri"/>
              </a:rPr>
              <a:t>÷ 3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1221665c35_0_75"/>
          <p:cNvSpPr txBox="1"/>
          <p:nvPr/>
        </p:nvSpPr>
        <p:spPr>
          <a:xfrm>
            <a:off x="290600" y="2019625"/>
            <a:ext cx="87177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 u="sng">
                <a:latin typeface="Calibri"/>
                <a:ea typeface="Calibri"/>
                <a:cs typeface="Calibri"/>
                <a:sym typeface="Calibri"/>
              </a:rPr>
              <a:t>Equivalent fractions</a:t>
            </a:r>
            <a:endParaRPr b="1" sz="26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Calibri"/>
                <a:ea typeface="Calibri"/>
                <a:cs typeface="Calibri"/>
                <a:sym typeface="Calibri"/>
              </a:rPr>
              <a:t>Knowing equivalent fractions will help when ordering and comparing fractions.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g11221665c35_0_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1675" y="2953075"/>
            <a:ext cx="5992324" cy="382130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g11221665c35_0_75"/>
          <p:cNvSpPr txBox="1"/>
          <p:nvPr/>
        </p:nvSpPr>
        <p:spPr>
          <a:xfrm>
            <a:off x="464950" y="4315300"/>
            <a:ext cx="2455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latin typeface="Calibri"/>
                <a:ea typeface="Calibri"/>
                <a:cs typeface="Calibri"/>
                <a:sym typeface="Calibri"/>
              </a:rPr>
              <a:t>Folding paper activity</a:t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1221665c35_0_82"/>
          <p:cNvSpPr txBox="1"/>
          <p:nvPr/>
        </p:nvSpPr>
        <p:spPr>
          <a:xfrm>
            <a:off x="464950" y="1990575"/>
            <a:ext cx="84273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Adding fractions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When the </a:t>
            </a: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denominators are the same, just add the numerators.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2/8 + 3/8 = ⅝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When the denominators are different, find equivalent fractions. (Year 5)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⅚ + ⅔ = ⅚ + 4/6 = 9/6 = 1 3/6 or 1 ½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Whatever you do to the numerator, you do to the denominator!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1221665c35_0_89"/>
          <p:cNvSpPr txBox="1"/>
          <p:nvPr/>
        </p:nvSpPr>
        <p:spPr>
          <a:xfrm>
            <a:off x="464950" y="1990575"/>
            <a:ext cx="84273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Subtracting</a:t>
            </a: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 fractions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When the denominators are the same, just subtract the numerators.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8/10 - 2/10 = 6/10 or 3/5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When the denominators are different, find equivalent fractions. (Year 5)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¾ - ⅜ = 6/8 - ⅜ = ⅜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Whatever you do to the numerator, you do to the denominator!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1221665c35_0_93"/>
          <p:cNvSpPr txBox="1"/>
          <p:nvPr/>
        </p:nvSpPr>
        <p:spPr>
          <a:xfrm>
            <a:off x="464950" y="1990575"/>
            <a:ext cx="84273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Simplifying fractions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Divide the fraction down until you can no longer divide it. It will then be in its </a:t>
            </a:r>
            <a:r>
              <a:rPr b="1" lang="en-GB" sz="2800">
                <a:latin typeface="Calibri"/>
                <a:ea typeface="Calibri"/>
                <a:cs typeface="Calibri"/>
                <a:sym typeface="Calibri"/>
              </a:rPr>
              <a:t>simplest form.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15/30 = 3/ 6 (Divide both the numerator and denominator by 5)= ½ (Divide by 3)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45/60 = 9/12 (Divide by 5) = ¾ (divide by 3)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12/16 = ¾ (divide by 4)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1221665c35_0_97"/>
          <p:cNvSpPr txBox="1"/>
          <p:nvPr/>
        </p:nvSpPr>
        <p:spPr>
          <a:xfrm>
            <a:off x="464950" y="1990575"/>
            <a:ext cx="8427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Multiplying fractions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When multiplying fractions by other fractions, just multiply the denominators and the numerators then simplify: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⅘ x ¾ = 12/20 = 6/10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1221665c35_1_0"/>
          <p:cNvSpPr txBox="1"/>
          <p:nvPr/>
        </p:nvSpPr>
        <p:spPr>
          <a:xfrm>
            <a:off x="464950" y="1990575"/>
            <a:ext cx="8427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Multiplying fractions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When multiplying mixed numbers by integers (whole numbers). Partition the calculation like this: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g11221665c35_1_0"/>
          <p:cNvPicPr preferRelativeResize="0"/>
          <p:nvPr/>
        </p:nvPicPr>
        <p:blipFill rotWithShape="1">
          <a:blip r:embed="rId3">
            <a:alphaModFix/>
          </a:blip>
          <a:srcRect b="22847" l="38548" r="25029" t="42675"/>
          <a:stretch/>
        </p:blipFill>
        <p:spPr>
          <a:xfrm>
            <a:off x="1743575" y="3886400"/>
            <a:ext cx="5303299" cy="2823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1221665c35_1_5"/>
          <p:cNvSpPr txBox="1"/>
          <p:nvPr/>
        </p:nvSpPr>
        <p:spPr>
          <a:xfrm>
            <a:off x="464950" y="1990575"/>
            <a:ext cx="8427300" cy="5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Dividing</a:t>
            </a: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 fractions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When dividing fractions by integers (Year 6), children are taught to write the whole number as a fraction, flip it and then multiply.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E.g. 8/10 ÷ 5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        8/10 ÷ 5/1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        8/10 ÷ 1/5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Calibri"/>
                <a:ea typeface="Calibri"/>
                <a:cs typeface="Calibri"/>
                <a:sym typeface="Calibri"/>
              </a:rPr>
              <a:t>        8/10 x ⅕ = 8/50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1221665c35_1_10"/>
          <p:cNvSpPr txBox="1"/>
          <p:nvPr/>
        </p:nvSpPr>
        <p:spPr>
          <a:xfrm>
            <a:off x="464950" y="1990575"/>
            <a:ext cx="8427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Past SATS questions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g11221665c35_1_10"/>
          <p:cNvPicPr preferRelativeResize="0"/>
          <p:nvPr/>
        </p:nvPicPr>
        <p:blipFill rotWithShape="1">
          <a:blip r:embed="rId3">
            <a:alphaModFix/>
          </a:blip>
          <a:srcRect b="47846" l="25853" r="26543" t="23710"/>
          <a:stretch/>
        </p:blipFill>
        <p:spPr>
          <a:xfrm>
            <a:off x="192800" y="2804225"/>
            <a:ext cx="8517173" cy="286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1221665c35_1_27"/>
          <p:cNvSpPr txBox="1"/>
          <p:nvPr/>
        </p:nvSpPr>
        <p:spPr>
          <a:xfrm>
            <a:off x="464950" y="1990575"/>
            <a:ext cx="8427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Past SATS questions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g11221665c35_1_27"/>
          <p:cNvPicPr preferRelativeResize="0"/>
          <p:nvPr/>
        </p:nvPicPr>
        <p:blipFill rotWithShape="1">
          <a:blip r:embed="rId3">
            <a:alphaModFix/>
          </a:blip>
          <a:srcRect b="53449" l="26327" r="26985" t="36128"/>
          <a:stretch/>
        </p:blipFill>
        <p:spPr>
          <a:xfrm>
            <a:off x="89400" y="3240125"/>
            <a:ext cx="9026002" cy="113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1221665c35_1_21"/>
          <p:cNvSpPr txBox="1"/>
          <p:nvPr/>
        </p:nvSpPr>
        <p:spPr>
          <a:xfrm>
            <a:off x="464950" y="1990575"/>
            <a:ext cx="8427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Past SATS questions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g11221665c35_1_21"/>
          <p:cNvPicPr preferRelativeResize="0"/>
          <p:nvPr/>
        </p:nvPicPr>
        <p:blipFill rotWithShape="1">
          <a:blip r:embed="rId3">
            <a:alphaModFix/>
          </a:blip>
          <a:srcRect b="25439" l="27399" r="26542" t="33188"/>
          <a:stretch/>
        </p:blipFill>
        <p:spPr>
          <a:xfrm>
            <a:off x="847225" y="2818750"/>
            <a:ext cx="7246699" cy="366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1221665c35_1_33"/>
          <p:cNvSpPr txBox="1"/>
          <p:nvPr/>
        </p:nvSpPr>
        <p:spPr>
          <a:xfrm>
            <a:off x="464950" y="1990575"/>
            <a:ext cx="8427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Past SATS questions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g11221665c35_1_33"/>
          <p:cNvPicPr preferRelativeResize="0"/>
          <p:nvPr/>
        </p:nvPicPr>
        <p:blipFill rotWithShape="1">
          <a:blip r:embed="rId3">
            <a:alphaModFix/>
          </a:blip>
          <a:srcRect b="40088" l="26327" r="26985" t="47219"/>
          <a:stretch/>
        </p:blipFill>
        <p:spPr>
          <a:xfrm>
            <a:off x="59000" y="3705050"/>
            <a:ext cx="9026002" cy="138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1221665c35_1_15"/>
          <p:cNvSpPr txBox="1"/>
          <p:nvPr/>
        </p:nvSpPr>
        <p:spPr>
          <a:xfrm>
            <a:off x="464950" y="1990575"/>
            <a:ext cx="8427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Past SATS questions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g11221665c35_1_15"/>
          <p:cNvPicPr preferRelativeResize="0"/>
          <p:nvPr/>
        </p:nvPicPr>
        <p:blipFill rotWithShape="1">
          <a:blip r:embed="rId3">
            <a:alphaModFix/>
          </a:blip>
          <a:srcRect b="21128" l="25459" r="25571" t="28019"/>
          <a:stretch/>
        </p:blipFill>
        <p:spPr>
          <a:xfrm>
            <a:off x="1002575" y="2560700"/>
            <a:ext cx="6959674" cy="4065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1221665c35_1_39"/>
          <p:cNvSpPr txBox="1"/>
          <p:nvPr/>
        </p:nvSpPr>
        <p:spPr>
          <a:xfrm>
            <a:off x="464950" y="1990575"/>
            <a:ext cx="84273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800" u="sng">
                <a:latin typeface="Calibri"/>
                <a:ea typeface="Calibri"/>
                <a:cs typeface="Calibri"/>
                <a:sym typeface="Calibri"/>
              </a:rPr>
              <a:t>Past SATS questions</a:t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g11221665c35_1_39"/>
          <p:cNvPicPr preferRelativeResize="0"/>
          <p:nvPr/>
        </p:nvPicPr>
        <p:blipFill rotWithShape="1">
          <a:blip r:embed="rId3">
            <a:alphaModFix/>
          </a:blip>
          <a:srcRect b="21136" l="26835" r="26058" t="22856"/>
          <a:stretch/>
        </p:blipFill>
        <p:spPr>
          <a:xfrm>
            <a:off x="1409375" y="2584300"/>
            <a:ext cx="6131525" cy="410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9"/>
          <p:cNvSpPr/>
          <p:nvPr/>
        </p:nvSpPr>
        <p:spPr>
          <a:xfrm>
            <a:off x="179512" y="2009138"/>
            <a:ext cx="8784976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9"/>
          <p:cNvSpPr txBox="1"/>
          <p:nvPr/>
        </p:nvSpPr>
        <p:spPr>
          <a:xfrm>
            <a:off x="179500" y="2009150"/>
            <a:ext cx="87849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Maths resources on the website:</a:t>
            </a:r>
            <a:endParaRPr b="1" i="0" sz="32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Parent information&gt; maths resources</a:t>
            </a:r>
            <a:endParaRPr b="1" i="0" sz="32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p9"/>
          <p:cNvPicPr preferRelativeResize="0"/>
          <p:nvPr/>
        </p:nvPicPr>
        <p:blipFill rotWithShape="1">
          <a:blip r:embed="rId3">
            <a:alphaModFix/>
          </a:blip>
          <a:srcRect b="0" l="0" r="0" t="4698"/>
          <a:stretch/>
        </p:blipFill>
        <p:spPr>
          <a:xfrm>
            <a:off x="283150" y="3157300"/>
            <a:ext cx="6632976" cy="355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9"/>
          <p:cNvSpPr txBox="1"/>
          <p:nvPr/>
        </p:nvSpPr>
        <p:spPr>
          <a:xfrm>
            <a:off x="6992325" y="2014125"/>
            <a:ext cx="19614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Calibri"/>
                <a:ea typeface="Calibri"/>
                <a:cs typeface="Calibri"/>
                <a:sym typeface="Calibri"/>
              </a:rPr>
              <a:t>If there’s anything specific that you would like to know that I haven’t covered or you’re still not sure of, email me on </a:t>
            </a:r>
            <a:r>
              <a:rPr b="1" lang="en-GB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year3@mpjs.eriding.net</a:t>
            </a:r>
            <a:r>
              <a:rPr b="1" lang="en-GB" sz="2000">
                <a:latin typeface="Calibri"/>
                <a:ea typeface="Calibri"/>
                <a:cs typeface="Calibri"/>
                <a:sym typeface="Calibri"/>
              </a:rPr>
              <a:t> and I’ll add a ‘how to’ video onto this area of the website.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1221665c35_1_45"/>
          <p:cNvSpPr txBox="1"/>
          <p:nvPr/>
        </p:nvSpPr>
        <p:spPr>
          <a:xfrm>
            <a:off x="1002550" y="2441000"/>
            <a:ext cx="65382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 m</a:t>
            </a:r>
            <a:r>
              <a:rPr lang="en-GB" sz="3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help? See this useful website: </a:t>
            </a:r>
            <a:r>
              <a:rPr lang="en-GB" sz="39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https://thirdspacelearning.com/blog/how-to-teach-fractions-for-kids/</a:t>
            </a:r>
            <a:endParaRPr sz="39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f884b36aa1_0_100"/>
          <p:cNvSpPr/>
          <p:nvPr/>
        </p:nvSpPr>
        <p:spPr>
          <a:xfrm>
            <a:off x="179512" y="2009138"/>
            <a:ext cx="87849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f884b36aa1_0_100"/>
          <p:cNvSpPr txBox="1"/>
          <p:nvPr/>
        </p:nvSpPr>
        <p:spPr>
          <a:xfrm>
            <a:off x="435900" y="3385400"/>
            <a:ext cx="83835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latin typeface="Calibri"/>
                <a:ea typeface="Calibri"/>
                <a:cs typeface="Calibri"/>
                <a:sym typeface="Calibri"/>
              </a:rPr>
              <a:t>TT Rockstars competition Year 3 and 4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5_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2019-07-15T09:55:00Z</dcterms:created>
  <dc:creator>Sonia Robinson</dc:creator>
</cp:coreProperties>
</file>